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56" r:id="rId5"/>
    <p:sldId id="273" r:id="rId6"/>
    <p:sldId id="259" r:id="rId7"/>
    <p:sldId id="275" r:id="rId8"/>
    <p:sldId id="300" r:id="rId9"/>
    <p:sldId id="301" r:id="rId10"/>
    <p:sldId id="302" r:id="rId11"/>
    <p:sldId id="303" r:id="rId12"/>
    <p:sldId id="304" r:id="rId13"/>
    <p:sldId id="277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27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274" r:id="rId37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890"/>
    <a:srgbClr val="3288D4"/>
    <a:srgbClr val="06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94593"/>
  </p:normalViewPr>
  <p:slideViewPr>
    <p:cSldViewPr>
      <p:cViewPr varScale="1">
        <p:scale>
          <a:sx n="73" d="100"/>
          <a:sy n="73" d="100"/>
        </p:scale>
        <p:origin x="946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CED-B8AE-4837-BABA-778116F76072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8F027-6C80-40F6-A698-A6399F8170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908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8F027-6C80-40F6-A698-A6399F8170B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6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7186796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10720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6826D71-448F-AC4A-BE57-7C3541B89D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3452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87900"/>
            <a:ext cx="3352800" cy="844906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D85ABA-E323-4364-BC96-CF31946C8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2"/>
          <a:stretch/>
        </p:blipFill>
        <p:spPr>
          <a:xfrm>
            <a:off x="1265654" y="2197100"/>
            <a:ext cx="8276392" cy="18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73DMPaVzTl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es-es/2022/09/21/el-valencia-club-de-futbol-incrementa-un-20-el-numero-de-asistentes-a-sus-partidos-gracias-al-analisis-de-dato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A4BF7-79C9-CA48-A8CE-D4A772FA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" y="1587500"/>
            <a:ext cx="6756435" cy="2362200"/>
          </a:xfrm>
        </p:spPr>
        <p:txBody>
          <a:bodyPr/>
          <a:lstStyle/>
          <a:p>
            <a:r>
              <a:rPr lang="es-ES" dirty="0" smtClean="0"/>
              <a:t>Ecosistema</a:t>
            </a:r>
          </a:p>
          <a:p>
            <a:r>
              <a:rPr lang="es-ES" dirty="0" smtClean="0"/>
              <a:t>Data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2. Entendiendo los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57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2.1 Tipos de datos: estructura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2167605"/>
            <a:ext cx="41148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DATOS ESTRUCTURADOS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Son datos que siguen un mismo esquema y tienen un grupo de campos y propiedades en común. Se representan normalmente en formato de tablas con filas y columnas. </a:t>
            </a:r>
          </a:p>
          <a:p>
            <a:pPr marL="12700">
              <a:spcBef>
                <a:spcPts val="100"/>
              </a:spcBef>
            </a:pPr>
            <a:endParaRPr lang="es-ES" b="1" dirty="0" smtClean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b="1" dirty="0"/>
              <a:t>DATOS </a:t>
            </a:r>
            <a:r>
              <a:rPr lang="es-ES" b="1" dirty="0" smtClean="0"/>
              <a:t>SEMIESTRUCTURADOS 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Son datos que no tienen porqué encajar en filas y columnas, pero pueden llevar asociados parámetros, etiquetas y propiedades que permitan un orden y una jerarquía. </a:t>
            </a:r>
          </a:p>
          <a:p>
            <a:pPr marL="12700">
              <a:spcBef>
                <a:spcPts val="100"/>
              </a:spcBef>
            </a:pP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DATOS NO ESTRUCTURADOS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Son datos que no siguen una estructura o jerarquía predefinida. Pueden incluir metadatos pero no permiten acceder a valores concretos dentro de ellos de forma estándar. 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Data Warehouse y Data Lake: ¿Qué son? | Salesforce - Blog de Sales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09" y="3111500"/>
            <a:ext cx="4562475" cy="25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1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2.2 Formatos de datos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12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119286"/>
            <a:ext cx="8938665" cy="4347220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1726" y="1874956"/>
            <a:ext cx="4114800" cy="12486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XML, JSON, CSV, XLSX, ETC.</a:t>
            </a: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2.3 Madurez digital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13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681709"/>
            <a:ext cx="9313038" cy="4213768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708050"/>
            <a:ext cx="8534400" cy="101084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¿Dónde se ubica nuestra organización?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¿Estamos listos para aplicar soluciones de Big Data? ¿Qué hemos entendido por transformación digital?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3. Big Data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4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3.1 Qué 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1091" y="1974688"/>
            <a:ext cx="89916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/>
              <a:t>Big data es un campo dentro de CS que concierne al almacenamiento, recogida, transmisión y procesamiento de datos de </a:t>
            </a:r>
            <a:r>
              <a:rPr lang="es-ES" sz="2000" b="1" dirty="0"/>
              <a:t>enorme volumen, enorme velocidad y enorme variedad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g Data analytics reduce process flaws and save manufacturers' time and  money | STREAM-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3456073"/>
            <a:ext cx="8001000" cy="32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3.1 Qué 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450" y="2005984"/>
            <a:ext cx="89916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 algn="ctr">
              <a:spcBef>
                <a:spcPts val="100"/>
              </a:spcBef>
            </a:pPr>
            <a:r>
              <a:rPr lang="es-ES" sz="8000" dirty="0" smtClean="0"/>
              <a:t>“Todo lo que no se mide, no se puede mejorar”</a:t>
            </a:r>
            <a:endParaRPr lang="es-ES" sz="8000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3.2 Las </a:t>
            </a:r>
            <a:r>
              <a:rPr lang="es-ES" dirty="0" err="1" smtClean="0"/>
              <a:t>V’s</a:t>
            </a:r>
            <a:r>
              <a:rPr lang="es-ES" dirty="0" smtClean="0"/>
              <a:t> del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Picture 6" descr="4 Vs of Big Data That Completes Its Definition - StatAnalyt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617" y="2057017"/>
            <a:ext cx="7174098" cy="4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 txBox="1">
            <a:spLocks/>
          </p:cNvSpPr>
          <p:nvPr/>
        </p:nvSpPr>
        <p:spPr>
          <a:xfrm>
            <a:off x="527050" y="3008501"/>
            <a:ext cx="3048000" cy="2622626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+mn-lt"/>
                <a:ea typeface="+mn-ea"/>
                <a:cs typeface="+mn-cs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VOLUMEN de información</a:t>
            </a:r>
          </a:p>
          <a:p>
            <a:pPr marL="12700" indent="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VELOCIDAD a la que se consume</a:t>
            </a:r>
          </a:p>
          <a:p>
            <a:pPr marL="12700" indent="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VARIEDAD de información</a:t>
            </a:r>
          </a:p>
          <a:p>
            <a:pPr marL="12700" indent="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VERACIDAD y consistencia</a:t>
            </a:r>
          </a:p>
          <a:p>
            <a:pPr marL="12700" indent="0">
              <a:spcBef>
                <a:spcPts val="100"/>
              </a:spcBef>
            </a:pPr>
            <a:endParaRPr lang="es-ES" b="1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b="1" u="sng" kern="0" smtClean="0">
                <a:solidFill>
                  <a:sysClr val="windowText" lastClr="000000"/>
                </a:solidFill>
              </a:rPr>
              <a:t>VALOR. Que valga para aprender y tomar decisiones. </a:t>
            </a:r>
            <a:endParaRPr lang="es-ES" u="sng" kern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3.3 Beneficios del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594" y="1756442"/>
            <a:ext cx="4604056" cy="55158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sz="1400" b="1" dirty="0" smtClean="0"/>
              <a:t>Tomar mejores decisiones de negocio.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Eficiencia y optimización de costes</a:t>
            </a:r>
          </a:p>
          <a:p>
            <a:pPr marL="29845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Segmentación de clientes e </a:t>
            </a:r>
            <a:r>
              <a:rPr lang="es-ES" b="1" dirty="0" err="1" smtClean="0"/>
              <a:t>hiperpersonalización</a:t>
            </a:r>
            <a:r>
              <a:rPr lang="es-ES" b="1" dirty="0" smtClean="0"/>
              <a:t> de experiencias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Ventajas en la competitividad empresarial 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Democratización y accesibilidad de los datos 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Mayor seguridad de procesos </a:t>
            </a:r>
          </a:p>
          <a:p>
            <a:pPr marL="355600" indent="-342900">
              <a:spcBef>
                <a:spcPts val="100"/>
              </a:spcBef>
              <a:buAutoNum type="arabicPeriod"/>
            </a:pPr>
            <a:endParaRPr lang="es-ES" sz="1400" b="1" dirty="0" smtClean="0"/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pic>
        <p:nvPicPr>
          <p:cNvPr id="10" name="Picture 2" descr="Ventajas de aplicar business intelligence y big data - Mar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881" y="3340100"/>
            <a:ext cx="4667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0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 txBox="1">
            <a:spLocks/>
          </p:cNvSpPr>
          <p:nvPr/>
        </p:nvSpPr>
        <p:spPr>
          <a:xfrm>
            <a:off x="723594" y="1756442"/>
            <a:ext cx="4604056" cy="55158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+mn-lt"/>
                <a:ea typeface="+mn-ea"/>
                <a:cs typeface="+mn-cs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Sector bancario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Seguros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err="1" smtClean="0">
                <a:solidFill>
                  <a:sysClr val="windowText" lastClr="000000"/>
                </a:solidFill>
              </a:rPr>
              <a:t>Retail</a:t>
            </a:r>
            <a:r>
              <a:rPr lang="es-ES" b="1" kern="0" dirty="0" smtClean="0">
                <a:solidFill>
                  <a:sysClr val="windowText" lastClr="000000"/>
                </a:solidFill>
              </a:rPr>
              <a:t>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Salud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Logística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Seguridad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Administración pública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Etcétera</a:t>
            </a:r>
          </a:p>
          <a:p>
            <a:pPr marL="355600" indent="-342900">
              <a:spcBef>
                <a:spcPts val="100"/>
              </a:spcBef>
              <a:buFontTx/>
              <a:buAutoNum type="arabicPeriod"/>
            </a:pPr>
            <a:endParaRPr lang="es-ES" b="1" kern="0" dirty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dirty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4" descr="Industr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16" y="2730500"/>
            <a:ext cx="4158952" cy="27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57623-A120-C043-9499-82325EF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923A72-D76C-584F-81C8-59E8FFDF99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343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4E358DB-09CC-D54C-8384-35417DB2EE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450" y="2197101"/>
            <a:ext cx="5181600" cy="41147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2000" spc="105" dirty="0" smtClean="0"/>
              <a:t>Introducción y contexto</a:t>
            </a:r>
            <a:r>
              <a:rPr lang="es-ES" sz="2000" spc="105" dirty="0"/>
              <a:t/>
            </a:r>
            <a:br>
              <a:rPr lang="es-ES" sz="2000" spc="105" dirty="0"/>
            </a:br>
            <a:r>
              <a:rPr lang="es-ES" sz="2000" spc="105" dirty="0"/>
              <a:t>	</a:t>
            </a:r>
            <a:r>
              <a:rPr lang="es-ES" spc="105" dirty="0"/>
              <a:t>1.1 Presentación del curso</a:t>
            </a:r>
            <a:br>
              <a:rPr lang="es-ES" spc="105" dirty="0"/>
            </a:br>
            <a:r>
              <a:rPr lang="es-ES" spc="105" dirty="0"/>
              <a:t>	1.2 Presentación personal</a:t>
            </a:r>
            <a:br>
              <a:rPr lang="es-ES" spc="105" dirty="0"/>
            </a:br>
            <a:r>
              <a:rPr lang="es-ES" spc="105" dirty="0"/>
              <a:t>	1.3 Ejercicio introductorio</a:t>
            </a:r>
          </a:p>
          <a:p>
            <a:r>
              <a:rPr lang="es-ES" sz="2000" spc="105" dirty="0"/>
              <a:t>	</a:t>
            </a:r>
            <a:r>
              <a:rPr lang="es-ES" spc="105" dirty="0"/>
              <a:t>1.4 Actualidad Data</a:t>
            </a:r>
          </a:p>
          <a:p>
            <a:r>
              <a:rPr lang="es-ES" spc="105" dirty="0"/>
              <a:t>	1.5 Glosario de términos </a:t>
            </a:r>
          </a:p>
          <a:p>
            <a:r>
              <a:rPr lang="es-ES" sz="2000" spc="105" dirty="0"/>
              <a:t/>
            </a:r>
            <a:br>
              <a:rPr lang="es-ES" sz="2000" spc="105" dirty="0"/>
            </a:br>
            <a:r>
              <a:rPr lang="es-ES" sz="2000" spc="105" dirty="0"/>
              <a:t>2.   Entendiendo los datos</a:t>
            </a:r>
            <a:br>
              <a:rPr lang="es-ES" sz="2000" spc="105" dirty="0"/>
            </a:br>
            <a:r>
              <a:rPr lang="es-ES" sz="2000" spc="105" dirty="0"/>
              <a:t>	</a:t>
            </a:r>
            <a:r>
              <a:rPr lang="es-ES" spc="105" dirty="0"/>
              <a:t>2.1 Tipos de datos: </a:t>
            </a:r>
            <a:r>
              <a:rPr lang="es-ES" spc="105" dirty="0" smtClean="0"/>
              <a:t>estructura</a:t>
            </a:r>
          </a:p>
          <a:p>
            <a:r>
              <a:rPr lang="es-ES" spc="105" dirty="0"/>
              <a:t>	</a:t>
            </a:r>
            <a:r>
              <a:rPr lang="es-ES" spc="105" dirty="0" smtClean="0"/>
              <a:t>2.2 </a:t>
            </a:r>
            <a:r>
              <a:rPr lang="es-ES" spc="105" dirty="0"/>
              <a:t>Formatos de datos</a:t>
            </a:r>
            <a:br>
              <a:rPr lang="es-ES" spc="105" dirty="0"/>
            </a:br>
            <a:r>
              <a:rPr lang="es-ES" spc="105" dirty="0"/>
              <a:t>	</a:t>
            </a:r>
            <a:r>
              <a:rPr lang="es-ES" spc="105" dirty="0" smtClean="0"/>
              <a:t>2.3 </a:t>
            </a:r>
            <a:r>
              <a:rPr lang="es-ES" spc="105" dirty="0"/>
              <a:t>Madurez digital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4E358DB-09CC-D54C-8384-35417DB2EE62}"/>
              </a:ext>
            </a:extLst>
          </p:cNvPr>
          <p:cNvSpPr txBox="1">
            <a:spLocks/>
          </p:cNvSpPr>
          <p:nvPr/>
        </p:nvSpPr>
        <p:spPr>
          <a:xfrm>
            <a:off x="5708650" y="2197101"/>
            <a:ext cx="4952999" cy="4267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kern="0" spc="105" dirty="0" smtClean="0"/>
              <a:t>3. Big Data</a:t>
            </a:r>
            <a:br>
              <a:rPr lang="es-ES" sz="2000" kern="0" spc="105" dirty="0" smtClean="0"/>
            </a:br>
            <a:r>
              <a:rPr lang="es-ES" sz="2000" kern="0" spc="105" dirty="0" smtClean="0"/>
              <a:t>	</a:t>
            </a:r>
            <a:r>
              <a:rPr lang="es-ES" kern="0" spc="105" dirty="0" smtClean="0"/>
              <a:t>3.1 Qué es</a:t>
            </a:r>
            <a:br>
              <a:rPr lang="es-ES" kern="0" spc="105" dirty="0" smtClean="0"/>
            </a:br>
            <a:r>
              <a:rPr lang="es-ES" kern="0" spc="105" dirty="0" smtClean="0"/>
              <a:t>	3.2 Las 3 Vs                         	3.3 Industrias y </a:t>
            </a:r>
            <a:r>
              <a:rPr lang="es-ES" kern="0" spc="105" dirty="0" err="1" smtClean="0"/>
              <a:t>big</a:t>
            </a:r>
            <a:r>
              <a:rPr lang="es-ES" kern="0" spc="105" dirty="0" smtClean="0"/>
              <a:t> data</a:t>
            </a:r>
            <a:br>
              <a:rPr lang="es-ES" kern="0" spc="105" dirty="0" smtClean="0"/>
            </a:br>
            <a:r>
              <a:rPr lang="es-ES" kern="0" spc="105" dirty="0" smtClean="0"/>
              <a:t>	3.4 Algunos ejemplos </a:t>
            </a:r>
          </a:p>
          <a:p>
            <a:r>
              <a:rPr lang="es-ES" kern="0" spc="105" dirty="0" smtClean="0"/>
              <a:t>	3.5 Equipos </a:t>
            </a:r>
            <a:r>
              <a:rPr lang="es-ES" kern="0" spc="105" dirty="0" err="1" smtClean="0"/>
              <a:t>big</a:t>
            </a:r>
            <a:r>
              <a:rPr lang="es-ES" kern="0" spc="105" dirty="0" smtClean="0"/>
              <a:t> data y roles	</a:t>
            </a:r>
            <a:br>
              <a:rPr lang="es-ES" kern="0" spc="105" dirty="0" smtClean="0"/>
            </a:br>
            <a:r>
              <a:rPr lang="es-ES" kern="0" spc="105" dirty="0" smtClean="0"/>
              <a:t>	3.6 Salidas laborales</a:t>
            </a:r>
          </a:p>
          <a:p>
            <a:r>
              <a:rPr lang="es-ES" kern="0" spc="105" dirty="0"/>
              <a:t>	</a:t>
            </a:r>
            <a:r>
              <a:rPr lang="es-ES" kern="0" spc="105" dirty="0" smtClean="0"/>
              <a:t>3.7 Caso real </a:t>
            </a:r>
            <a:br>
              <a:rPr lang="es-ES" kern="0" spc="105" dirty="0" smtClean="0"/>
            </a:br>
            <a:endParaRPr lang="es-ES" sz="2000" kern="0" spc="105" dirty="0" smtClean="0"/>
          </a:p>
          <a:p>
            <a:r>
              <a:rPr lang="es-ES" sz="2000" kern="0" spc="105" dirty="0" smtClean="0"/>
              <a:t>4. Ejercicios</a:t>
            </a:r>
            <a:br>
              <a:rPr lang="es-ES" sz="2000" kern="0" spc="105" dirty="0" smtClean="0"/>
            </a:b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20812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20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682588"/>
            <a:ext cx="7918450" cy="1772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568700"/>
            <a:ext cx="7988989" cy="18431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" y="5700901"/>
            <a:ext cx="7877520" cy="13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21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9" name="Imagen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968500"/>
            <a:ext cx="8729183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22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2044700"/>
            <a:ext cx="8983398" cy="3276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5016191"/>
            <a:ext cx="8985250" cy="20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23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 Data Architect / Developer 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0" y="1282700"/>
            <a:ext cx="4562475" cy="3171825"/>
          </a:xfrm>
          <a:prstGeom prst="rect">
            <a:avLst/>
          </a:prstGeom>
        </p:spPr>
      </p:pic>
      <p:pic>
        <p:nvPicPr>
          <p:cNvPr id="10" name="Picture 2" descr="What is Big Data Architecture? Definition and FAQs | HEAVY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98" y="4940300"/>
            <a:ext cx="4298627" cy="198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27050" y="4406900"/>
            <a:ext cx="4648200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 las fuentes de datos a trabajar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 las fuentes de datos y las estructura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 todo el flujo de datos y elige las tecnologías con las que se va a completar el proceso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Big Data Architect / Developer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0" y="1506363"/>
            <a:ext cx="4876800" cy="2200275"/>
          </a:xfrm>
          <a:prstGeom prst="rect">
            <a:avLst/>
          </a:prstGeom>
        </p:spPr>
      </p:pic>
      <p:pic>
        <p:nvPicPr>
          <p:cNvPr id="13" name="Picture 4" descr="What is a Big Data Engineer? | MCS@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90" y="4359271"/>
            <a:ext cx="5695950" cy="25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55650" y="3651813"/>
            <a:ext cx="4017923" cy="324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el perfil más técnico de todos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Preprocesa</a:t>
            </a: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los datos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Mantienen la estructura de datos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Programan la ingesta de datos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Hacen limpieza y validación de datos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Trabajan de la mano del data </a:t>
            </a:r>
            <a:r>
              <a:rPr lang="es-E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architect</a:t>
            </a: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diseñar el flujo de datos y han de conocer todas las tecnologías que el arquitecto ha elegido.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todos los lenguajes de programación: R, Python, SQL, JS…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7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Big Data Architect / Developer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0" y="4303044"/>
            <a:ext cx="4568986" cy="29692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0" y="1168400"/>
            <a:ext cx="4429125" cy="26860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76842" y="4102100"/>
            <a:ext cx="3962400" cy="2910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Extrae los datos y los traduce para que sean digeribles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encarga de realizar informes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Tiene una visión de negocio y conoce las necesidades comerciales de la empresa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Está familiarizado con matemáticas y estadística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una persona muy resolutiva a nivel de negocio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avanzado de Excel, algo de SQL y R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Big Data Architect / Developer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▷ ¿Qué es un Data Scientist? | Universidad Complutense de Mad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3713036"/>
            <a:ext cx="4734983" cy="35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hat Does a Data Scientist in Finance Do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054100"/>
            <a:ext cx="3762345" cy="25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76842" y="3949700"/>
            <a:ext cx="3886200" cy="256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Centrados especialmente en programación y estadística.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Trabaja con grandes volúmenes de datos para detectar patrones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Resuelve cálculos y facilita el primer nivel de datos al analista de datos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Evalúa y desarrolla modelos de machine </a:t>
            </a:r>
            <a:r>
              <a:rPr lang="es-E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avanzado de Python y R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3.6 Salidas laborales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902648"/>
            <a:ext cx="8223250" cy="51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3.6 Salidas laborales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28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774893"/>
            <a:ext cx="8610600" cy="53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3.6 Caso real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29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38" y="1968500"/>
            <a:ext cx="8412488" cy="201425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99122" y="4368485"/>
            <a:ext cx="8335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22D3C6"/>
                </a:solidFill>
                <a:hlinkClick r:id="rId3"/>
              </a:rPr>
              <a:t>Clic aquí para ir al enlace</a:t>
            </a:r>
            <a:endParaRPr lang="es-ES" b="1" dirty="0">
              <a:solidFill>
                <a:srgbClr val="22D3C6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9121" y="5123544"/>
            <a:ext cx="83351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¿Qué soluciones ha implementado a nivel de data el club de fútbol? 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han sido las consecuencias de aplicar el análisis de datos? 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¿Qué otro ejemplo aplicable pondrías en el mundo del deporte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1. Introducción y contexto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4. Ejercicios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6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4.1 Ejercicio por grupos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77760" y="2273300"/>
            <a:ext cx="4245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E.1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 grupos de 3 o 4 personas hacer una investigación en internet e identificar: </a:t>
            </a: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 casos reales de empresas donde el uso de Big Data haya cambiado o transformado la forma de entender un negocio.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7760" y="4635500"/>
            <a:ext cx="540385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E.2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Construir y presentar la investigación con la herramienta de presentaciones de Google. En la presentación debe figurar: 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Estado inicial de madurez digital de la empresa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Solución o problema a resolver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Cómo se ha aplicado Big Data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Cifras de crecimiento o mejora tras la aplicación.</a:t>
            </a:r>
          </a:p>
          <a:p>
            <a:pPr marL="285750" indent="-285750">
              <a:buFontTx/>
              <a:buChar char="-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b="1" dirty="0" smtClean="0"/>
              <a:t>Compartir con el correo: </a:t>
            </a:r>
            <a:r>
              <a:rPr lang="es-ES" sz="1600" b="1" dirty="0"/>
              <a:t>agalbisfu@gmail.com</a:t>
            </a:r>
          </a:p>
          <a:p>
            <a:pPr marL="285750" indent="-285750">
              <a:buFontTx/>
              <a:buChar char="-"/>
            </a:pPr>
            <a:endParaRPr lang="es-E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4.1 Ejercicio por grupos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7760" y="2273300"/>
            <a:ext cx="36163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E.3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Cada uno de los grupos elige ser una de estas empresas: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MercaMadrid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Puerto de Valencia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BBVA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7760" y="4635500"/>
            <a:ext cx="54038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E.4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Partiendo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 los mismos equipos…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están haciendo a día de hoy a nivel de datos?</a:t>
            </a: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Definir un equipo de Ciencia de Datos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¿Qué rol le gustaría a cada participante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? ¿Por qué?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→ ¿Qué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ha hecho cada participante?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9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Presentación del curso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4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044700"/>
            <a:ext cx="7537450" cy="47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313055"/>
            <a:ext cx="4648200" cy="430887"/>
          </a:xfrm>
        </p:spPr>
        <p:txBody>
          <a:bodyPr/>
          <a:lstStyle/>
          <a:p>
            <a:r>
              <a:rPr lang="es-ES" dirty="0" smtClean="0"/>
              <a:t>1.2 Presentación personal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2110720"/>
            <a:ext cx="4800600" cy="4429780"/>
          </a:xfrm>
        </p:spPr>
        <p:txBody>
          <a:bodyPr/>
          <a:lstStyle/>
          <a:p>
            <a:pPr marL="12700">
              <a:spcBef>
                <a:spcPts val="100"/>
              </a:spcBef>
            </a:pPr>
            <a:r>
              <a:rPr lang="es-ES" sz="2000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¡Hola! </a:t>
            </a:r>
          </a:p>
          <a:p>
            <a:pPr marL="12700">
              <a:spcBef>
                <a:spcPts val="100"/>
              </a:spcBef>
            </a:pP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+mj-lt"/>
                <a:cs typeface="Arial" panose="020B0604020202020204" pitchFamily="34" charset="0"/>
              </a:rPr>
              <a:t>Soy Toni Galbis, y he trabajado como profesional del marketing digital durante más de 8 años. Actualmente, estoy trabajando como </a:t>
            </a:r>
            <a:r>
              <a:rPr lang="es-ES" dirty="0" err="1" smtClean="0">
                <a:latin typeface="+mj-lt"/>
                <a:cs typeface="Arial" panose="020B0604020202020204" pitchFamily="34" charset="0"/>
              </a:rPr>
              <a:t>freelance</a:t>
            </a:r>
            <a:r>
              <a:rPr lang="es-ES" dirty="0">
                <a:latin typeface="+mj-lt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+mj-lt"/>
                <a:cs typeface="Arial" panose="020B0604020202020204" pitchFamily="34" charset="0"/>
              </a:rPr>
              <a:t>especializado en estrategia digital y analítica web para pymes y agencias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FORMACIÓN</a:t>
            </a:r>
          </a:p>
          <a:p>
            <a:endParaRPr lang="es-ES" dirty="0" smtClean="0">
              <a:latin typeface="+mj-lt"/>
              <a:cs typeface="Arial" panose="020B0604020202020204" pitchFamily="34" charset="0"/>
            </a:endParaRP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Formación universitaria en comunicación 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Autodidacta 100% en cursos de marketing digital 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</a:t>
            </a:r>
            <a:r>
              <a:rPr lang="es-ES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EXPERIENCIA</a:t>
            </a:r>
            <a:endParaRPr lang="es-ES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+mj-lt"/>
              <a:cs typeface="Arial" panose="020B0604020202020204" pitchFamily="34" charset="0"/>
            </a:endParaRP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SEO y contenidos en medios digitales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Estrategia digital en agencia de marketing 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Profesional autónomo de marketing y analítica web</a:t>
            </a:r>
            <a:endParaRPr lang="es-ES" dirty="0">
              <a:latin typeface="+mj-lt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5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2197100"/>
            <a:ext cx="4013244" cy="226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6191341" y="5063172"/>
            <a:ext cx="540385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DE CONTACTO</a:t>
            </a:r>
            <a:endParaRPr lang="es-ES" sz="14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/>
            <a:r>
              <a:rPr lang="es-ES" sz="1400" b="1" dirty="0" smtClean="0">
                <a:latin typeface="+mj-lt"/>
                <a:cs typeface="Arial" panose="020B0604020202020204" pitchFamily="34" charset="0"/>
              </a:rPr>
              <a:t>E. </a:t>
            </a:r>
            <a:r>
              <a:rPr lang="es-ES" sz="1400" dirty="0" smtClean="0">
                <a:latin typeface="+mj-lt"/>
                <a:cs typeface="Arial" panose="020B0604020202020204" pitchFamily="34" charset="0"/>
              </a:rPr>
              <a:t>hola@tonigalbis.es</a:t>
            </a:r>
            <a:endParaRPr lang="es-ES" sz="1400" dirty="0">
              <a:latin typeface="+mj-lt"/>
              <a:cs typeface="Arial" panose="020B0604020202020204" pitchFamily="34" charset="0"/>
            </a:endParaRPr>
          </a:p>
          <a:p>
            <a:pPr marL="11113"/>
            <a:r>
              <a:rPr lang="es-ES" sz="1400" b="1" dirty="0" smtClean="0">
                <a:latin typeface="+mj-lt"/>
                <a:cs typeface="Arial" panose="020B0604020202020204" pitchFamily="34" charset="0"/>
              </a:rPr>
              <a:t>W. </a:t>
            </a:r>
            <a:r>
              <a:rPr lang="es-ES" sz="1400" dirty="0" smtClean="0">
                <a:latin typeface="+mj-lt"/>
                <a:cs typeface="Arial" panose="020B0604020202020204" pitchFamily="34" charset="0"/>
              </a:rPr>
              <a:t>tonigalbis.es</a:t>
            </a:r>
            <a:endParaRPr lang="es-ES" sz="1400" dirty="0">
              <a:latin typeface="+mj-lt"/>
              <a:cs typeface="Arial" panose="020B0604020202020204" pitchFamily="34" charset="0"/>
            </a:endParaRPr>
          </a:p>
          <a:p>
            <a:pPr marL="11113"/>
            <a:r>
              <a:rPr lang="es-ES" sz="1400" b="1" dirty="0" smtClean="0">
                <a:latin typeface="+mj-lt"/>
                <a:cs typeface="Arial" panose="020B0604020202020204" pitchFamily="34" charset="0"/>
              </a:rPr>
              <a:t>L. </a:t>
            </a:r>
            <a:r>
              <a:rPr lang="es-ES" sz="1400" dirty="0">
                <a:latin typeface="+mj-lt"/>
                <a:cs typeface="Arial" panose="020B0604020202020204" pitchFamily="34" charset="0"/>
              </a:rPr>
              <a:t>linkedin.com/in/</a:t>
            </a:r>
            <a:r>
              <a:rPr lang="es-ES" sz="1400" dirty="0" err="1">
                <a:latin typeface="+mj-lt"/>
                <a:cs typeface="Arial" panose="020B0604020202020204" pitchFamily="34" charset="0"/>
              </a:rPr>
              <a:t>toni</a:t>
            </a:r>
            <a:r>
              <a:rPr lang="es-ES" sz="1400" dirty="0">
                <a:latin typeface="+mj-lt"/>
                <a:cs typeface="Arial" panose="020B0604020202020204" pitchFamily="34" charset="0"/>
              </a:rPr>
              <a:t>-</a:t>
            </a:r>
            <a:r>
              <a:rPr lang="es-ES" sz="1400" dirty="0" err="1">
                <a:latin typeface="+mj-lt"/>
                <a:cs typeface="Arial" panose="020B0604020202020204" pitchFamily="34" charset="0"/>
              </a:rPr>
              <a:t>galbis</a:t>
            </a:r>
            <a:r>
              <a:rPr lang="es-ES" sz="1400" dirty="0">
                <a:latin typeface="+mj-lt"/>
                <a:cs typeface="Arial" panose="020B0604020202020204" pitchFamily="34" charset="0"/>
              </a:rPr>
              <a:t>-fuentes</a:t>
            </a:r>
          </a:p>
        </p:txBody>
      </p:sp>
    </p:spTree>
    <p:extLst>
      <p:ext uri="{BB962C8B-B14F-4D97-AF65-F5344CB8AC3E}">
        <p14:creationId xmlns:p14="http://schemas.microsoft.com/office/powerpoint/2010/main" val="41666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313055"/>
            <a:ext cx="4648200" cy="430887"/>
          </a:xfrm>
        </p:spPr>
        <p:txBody>
          <a:bodyPr/>
          <a:lstStyle/>
          <a:p>
            <a:r>
              <a:rPr lang="es-ES" dirty="0" smtClean="0"/>
              <a:t>1.3 Ejercicio introductorio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2349500"/>
            <a:ext cx="5715000" cy="3745260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355600" indent="-342900">
              <a:lnSpc>
                <a:spcPct val="300000"/>
              </a:lnSpc>
              <a:spcBef>
                <a:spcPts val="100"/>
              </a:spcBef>
              <a:buAutoNum type="arabicPeriod"/>
            </a:pP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EJERCICIO INDIVIDUAL 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¿En qué sector has trabajado? ¿Qué estudios tienes?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¿Tu trabajo implicaba el uso de alguna tecnología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concreta?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¿Utilizaste algún panel o fuente de datos?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Expectativas para este curso de Big Data.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700" indent="0">
              <a:lnSpc>
                <a:spcPct val="300000"/>
              </a:lnSpc>
              <a:spcBef>
                <a:spcPts val="100"/>
              </a:spcBef>
            </a:pPr>
            <a:r>
              <a:rPr lang="es-ES" b="1" dirty="0" smtClean="0"/>
              <a:t>Enviar a: agalbisfu@gmail.com</a:t>
            </a:r>
          </a:p>
        </p:txBody>
      </p:sp>
    </p:spTree>
    <p:extLst>
      <p:ext uri="{BB962C8B-B14F-4D97-AF65-F5344CB8AC3E}">
        <p14:creationId xmlns:p14="http://schemas.microsoft.com/office/powerpoint/2010/main" val="31571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78379"/>
            <a:ext cx="4648200" cy="430887"/>
          </a:xfrm>
        </p:spPr>
        <p:txBody>
          <a:bodyPr/>
          <a:lstStyle/>
          <a:p>
            <a:r>
              <a:rPr lang="es-ES" dirty="0" smtClean="0"/>
              <a:t>1.4 Actualidad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1" y="2120900"/>
            <a:ext cx="8729557" cy="25450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4787900"/>
            <a:ext cx="8794703" cy="24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4648200" cy="430887"/>
          </a:xfrm>
        </p:spPr>
        <p:txBody>
          <a:bodyPr/>
          <a:lstStyle/>
          <a:p>
            <a:r>
              <a:rPr lang="es-ES" dirty="0" smtClean="0"/>
              <a:t>1.4 Actualidad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8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697717"/>
            <a:ext cx="4631344" cy="53143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18" y="2400685"/>
            <a:ext cx="4887678" cy="10948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19" y="4079094"/>
            <a:ext cx="4496077" cy="84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79" y="5535618"/>
            <a:ext cx="4476559" cy="9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4648200" cy="430887"/>
          </a:xfrm>
        </p:spPr>
        <p:txBody>
          <a:bodyPr/>
          <a:lstStyle/>
          <a:p>
            <a:r>
              <a:rPr lang="es-ES" dirty="0" smtClean="0"/>
              <a:t>1.5 Glosario de términos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968500"/>
            <a:ext cx="2819400" cy="4979055"/>
          </a:xfrm>
        </p:spPr>
        <p:txBody>
          <a:bodyPr/>
          <a:lstStyle/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Big Data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Inteligencia artificial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Machine </a:t>
            </a:r>
            <a:r>
              <a:rPr lang="es-ES" b="1" dirty="0" err="1" smtClean="0"/>
              <a:t>learning</a:t>
            </a:r>
            <a:endParaRPr lang="es-ES" b="1" dirty="0" smtClean="0"/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Analytics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Deep </a:t>
            </a:r>
            <a:r>
              <a:rPr lang="es-ES" b="1" dirty="0" err="1" smtClean="0"/>
              <a:t>Learning</a:t>
            </a:r>
            <a:r>
              <a:rPr lang="es-ES" b="1" dirty="0" smtClean="0"/>
              <a:t>	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Programación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Python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SQL</a:t>
            </a:r>
            <a:endParaRPr lang="es-ES" b="1" dirty="0"/>
          </a:p>
          <a:p>
            <a:pPr indent="0"/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708650" y="1968501"/>
            <a:ext cx="540385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Base de datos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9" ma:contentTypeDescription="Crear nuevo documento." ma:contentTypeScope="" ma:versionID="c011828baa0279ab6739422c274b5564">
  <xsd:schema xmlns:xsd="http://www.w3.org/2001/XMLSchema" xmlns:xs="http://www.w3.org/2001/XMLSchema" xmlns:p="http://schemas.microsoft.com/office/2006/metadata/properties" xmlns:ns2="c9cba1bf-ad18-487f-b0a8-cc7dc3f65a2e" targetNamespace="http://schemas.microsoft.com/office/2006/metadata/properties" ma:root="true" ma:fieldsID="4cfa1a5b409fbe8244f8b211864872b6" ns2:_="">
    <xsd:import namespace="c9cba1bf-ad18-487f-b0a8-cc7dc3f65a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E8013A-07DA-4152-B51A-7841E31009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3BD8EB-22AB-416D-8E7B-6DEE12F7E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56D60-0AD0-4E67-9D1C-1371275BECFA}">
  <ds:schemaRefs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Words>1058</Words>
  <Application>Microsoft Office PowerPoint</Application>
  <PresentationFormat>Personalizado</PresentationFormat>
  <Paragraphs>257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Helvetica Neue</vt:lpstr>
      <vt:lpstr>Wingdings</vt:lpstr>
      <vt:lpstr>Office Theme</vt:lpstr>
      <vt:lpstr>Presentación de PowerPoint</vt:lpstr>
      <vt:lpstr>Índice</vt:lpstr>
      <vt:lpstr>Presentación de PowerPoint</vt:lpstr>
      <vt:lpstr>1.1 Presentación del curso</vt:lpstr>
      <vt:lpstr>1.2 Presentación personal</vt:lpstr>
      <vt:lpstr>1.3 Ejercicio introductorio</vt:lpstr>
      <vt:lpstr>1.4 Actualidad Data</vt:lpstr>
      <vt:lpstr>1.4 Actualidad Data</vt:lpstr>
      <vt:lpstr>1.5 Glosario de términos</vt:lpstr>
      <vt:lpstr>Presentación de PowerPoint</vt:lpstr>
      <vt:lpstr>2.1 Tipos de datos: estructura</vt:lpstr>
      <vt:lpstr>2.2 Formatos de datos</vt:lpstr>
      <vt:lpstr>2.3 Madurez digital</vt:lpstr>
      <vt:lpstr>Presentación de PowerPoint</vt:lpstr>
      <vt:lpstr>3.1 Qué es</vt:lpstr>
      <vt:lpstr>3.1 Qué es</vt:lpstr>
      <vt:lpstr>3.2 Las V’s del Big Data</vt:lpstr>
      <vt:lpstr>3.3 Beneficios del Big Data</vt:lpstr>
      <vt:lpstr>3.4 Industrias que aplican Big Data</vt:lpstr>
      <vt:lpstr>3.4 Industrias que aplican Big Data</vt:lpstr>
      <vt:lpstr>3.4 Industrias que aplican Big Data</vt:lpstr>
      <vt:lpstr>3.4 Industrias que aplican Big Data</vt:lpstr>
      <vt:lpstr>3.5 Equipos en Big Data</vt:lpstr>
      <vt:lpstr>3.5 Equipos en Big Data</vt:lpstr>
      <vt:lpstr>3.5 Equipos en Big Data</vt:lpstr>
      <vt:lpstr>3.5 Equipos en Big Data</vt:lpstr>
      <vt:lpstr>3.6 Salidas laborales</vt:lpstr>
      <vt:lpstr>3.6 Salidas laborales</vt:lpstr>
      <vt:lpstr>3.6 Caso real</vt:lpstr>
      <vt:lpstr>Presentación de PowerPoint</vt:lpstr>
      <vt:lpstr>4.1 Ejercicio por grupos</vt:lpstr>
      <vt:lpstr>4.1 Ejercicio por grupos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Antonio Galbis Fuentes</dc:creator>
  <cp:lastModifiedBy>usuario</cp:lastModifiedBy>
  <cp:revision>73</cp:revision>
  <dcterms:created xsi:type="dcterms:W3CDTF">2021-05-28T10:18:10Z</dcterms:created>
  <dcterms:modified xsi:type="dcterms:W3CDTF">2023-02-03T11:17:37Z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